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7" r:id="rId6"/>
    <p:sldId id="273" r:id="rId7"/>
    <p:sldId id="274" r:id="rId8"/>
    <p:sldId id="275" r:id="rId9"/>
    <p:sldId id="276" r:id="rId10"/>
    <p:sldId id="282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5" r:id="rId19"/>
    <p:sldId id="268" r:id="rId20"/>
    <p:sldId id="270" r:id="rId21"/>
    <p:sldId id="265" r:id="rId22"/>
    <p:sldId id="271" r:id="rId23"/>
    <p:sldId id="262" r:id="rId24"/>
    <p:sldId id="272" r:id="rId25"/>
    <p:sldId id="264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88E63-D463-4A62-BD6B-2427648B36D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570223-97DD-4A0E-B734-4260A4BA8741}">
      <dgm:prSet/>
      <dgm:spPr>
        <a:solidFill>
          <a:schemeClr val="bg1">
            <a:lumMod val="95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ZA" dirty="0">
              <a:solidFill>
                <a:schemeClr val="tx1"/>
              </a:solidFill>
            </a:rPr>
            <a:t>I will invite one group at a time to line up facing the classroom door.</a:t>
          </a:r>
          <a:endParaRPr lang="en-US" dirty="0">
            <a:solidFill>
              <a:schemeClr val="tx1"/>
            </a:solidFill>
          </a:endParaRPr>
        </a:p>
      </dgm:t>
    </dgm:pt>
    <dgm:pt modelId="{A65A4AAC-2275-4EDE-B5B3-450EBF4C8D49}" type="parTrans" cxnId="{62E518C9-AEDE-4C2D-B0FC-BB18C471858E}">
      <dgm:prSet/>
      <dgm:spPr/>
      <dgm:t>
        <a:bodyPr/>
        <a:lstStyle/>
        <a:p>
          <a:endParaRPr lang="en-US" dirty="0"/>
        </a:p>
      </dgm:t>
    </dgm:pt>
    <dgm:pt modelId="{70D174E8-565D-4522-87EE-AE68B4F0BD0B}" type="sibTrans" cxnId="{62E518C9-AEDE-4C2D-B0FC-BB18C471858E}">
      <dgm:prSet phldrT="01" phldr="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01</a:t>
          </a:r>
        </a:p>
      </dgm:t>
    </dgm:pt>
    <dgm:pt modelId="{A2BF278C-D55E-4279-8688-5C458B40FD2A}">
      <dgm:prSet/>
      <dgm:spPr>
        <a:solidFill>
          <a:schemeClr val="bg1">
            <a:lumMod val="95000"/>
          </a:schemeClr>
        </a:solidFill>
        <a:ln w="25400">
          <a:solidFill>
            <a:schemeClr val="accent3"/>
          </a:solidFill>
        </a:ln>
      </dgm:spPr>
      <dgm:t>
        <a:bodyPr/>
        <a:lstStyle/>
        <a:p>
          <a:r>
            <a:rPr lang="en-ZA" dirty="0">
              <a:solidFill>
                <a:schemeClr val="tx1"/>
              </a:solidFill>
            </a:rPr>
            <a:t>Please be respectful and represent our class in a positive way.</a:t>
          </a:r>
          <a:endParaRPr lang="en-US" dirty="0">
            <a:solidFill>
              <a:schemeClr val="tx1"/>
            </a:solidFill>
          </a:endParaRPr>
        </a:p>
      </dgm:t>
    </dgm:pt>
    <dgm:pt modelId="{2FC36560-8BD2-4BD2-9DC8-2A6432EF3AFB}" type="parTrans" cxnId="{0014B138-45FB-4DB6-B21D-94187F51E868}">
      <dgm:prSet/>
      <dgm:spPr/>
      <dgm:t>
        <a:bodyPr/>
        <a:lstStyle/>
        <a:p>
          <a:endParaRPr lang="en-US" dirty="0"/>
        </a:p>
      </dgm:t>
    </dgm:pt>
    <dgm:pt modelId="{60A94522-AD41-44E1-8F03-53506B69B410}" type="sibTrans" cxnId="{0014B138-45FB-4DB6-B21D-94187F51E868}">
      <dgm:prSet phldrT="02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/>
            <a:t>02</a:t>
          </a:r>
        </a:p>
      </dgm:t>
    </dgm:pt>
    <dgm:pt modelId="{D851DA90-81BC-4740-8E03-07F451BC5A78}">
      <dgm:prSet/>
      <dgm:spPr>
        <a:solidFill>
          <a:schemeClr val="bg1">
            <a:lumMod val="95000"/>
          </a:schemeClr>
        </a:solidFill>
        <a:ln w="25400">
          <a:solidFill>
            <a:schemeClr val="accent5"/>
          </a:solidFill>
        </a:ln>
      </dgm:spPr>
      <dgm:t>
        <a:bodyPr/>
        <a:lstStyle/>
        <a:p>
          <a:r>
            <a:rPr lang="en-ZA" dirty="0">
              <a:solidFill>
                <a:schemeClr val="tx1"/>
              </a:solidFill>
            </a:rPr>
            <a:t>The first person in line may hold the door for the rest of the class, and the last person in line may turn off the classroom light.</a:t>
          </a:r>
          <a:endParaRPr lang="en-US" dirty="0">
            <a:solidFill>
              <a:schemeClr val="tx1"/>
            </a:solidFill>
          </a:endParaRPr>
        </a:p>
      </dgm:t>
    </dgm:pt>
    <dgm:pt modelId="{D7E4078D-93EB-427C-897D-FBF58FB30D35}" type="parTrans" cxnId="{EFB57CC7-B68C-4F6B-AD09-858FFEBD81FA}">
      <dgm:prSet/>
      <dgm:spPr/>
      <dgm:t>
        <a:bodyPr/>
        <a:lstStyle/>
        <a:p>
          <a:endParaRPr lang="en-US" dirty="0"/>
        </a:p>
      </dgm:t>
    </dgm:pt>
    <dgm:pt modelId="{70ED6DE1-1820-4B6A-8B95-9D146564E344}" type="sibTrans" cxnId="{EFB57CC7-B68C-4F6B-AD09-858FFEBD81FA}">
      <dgm:prSet phldrT="03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/>
            <a:t>03</a:t>
          </a:r>
        </a:p>
      </dgm:t>
    </dgm:pt>
    <dgm:pt modelId="{5B720CB1-982E-452E-AC13-893FC213A62B}" type="pres">
      <dgm:prSet presAssocID="{6F088E63-D463-4A62-BD6B-2427648B36DE}" presName="Name0" presStyleCnt="0">
        <dgm:presLayoutVars>
          <dgm:animLvl val="lvl"/>
          <dgm:resizeHandles val="exact"/>
        </dgm:presLayoutVars>
      </dgm:prSet>
      <dgm:spPr/>
    </dgm:pt>
    <dgm:pt modelId="{F113B027-FC5F-43E9-8DEF-A37F8B9C828D}" type="pres">
      <dgm:prSet presAssocID="{C5570223-97DD-4A0E-B734-4260A4BA8741}" presName="compositeNode" presStyleCnt="0">
        <dgm:presLayoutVars>
          <dgm:bulletEnabled val="1"/>
        </dgm:presLayoutVars>
      </dgm:prSet>
      <dgm:spPr/>
    </dgm:pt>
    <dgm:pt modelId="{14852560-9294-411E-A8EA-76E9787C7EDD}" type="pres">
      <dgm:prSet presAssocID="{C5570223-97DD-4A0E-B734-4260A4BA8741}" presName="bgRect" presStyleLbl="alignNode1" presStyleIdx="0" presStyleCnt="3"/>
      <dgm:spPr/>
    </dgm:pt>
    <dgm:pt modelId="{4115FB15-D11B-4937-98FB-E1DFA3C867ED}" type="pres">
      <dgm:prSet presAssocID="{70D174E8-565D-4522-87EE-AE68B4F0BD0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9E2315E-8B53-48E2-B8AB-3657D19AF059}" type="pres">
      <dgm:prSet presAssocID="{C5570223-97DD-4A0E-B734-4260A4BA8741}" presName="nodeRect" presStyleLbl="alignNode1" presStyleIdx="0" presStyleCnt="3">
        <dgm:presLayoutVars>
          <dgm:bulletEnabled val="1"/>
        </dgm:presLayoutVars>
      </dgm:prSet>
      <dgm:spPr/>
    </dgm:pt>
    <dgm:pt modelId="{1CE5DFDD-AC09-42F6-82F7-C1A4F0448DC6}" type="pres">
      <dgm:prSet presAssocID="{70D174E8-565D-4522-87EE-AE68B4F0BD0B}" presName="sibTrans" presStyleCnt="0"/>
      <dgm:spPr/>
    </dgm:pt>
    <dgm:pt modelId="{05E94FD9-2908-46C7-82E1-9E95AD54AB49}" type="pres">
      <dgm:prSet presAssocID="{A2BF278C-D55E-4279-8688-5C458B40FD2A}" presName="compositeNode" presStyleCnt="0">
        <dgm:presLayoutVars>
          <dgm:bulletEnabled val="1"/>
        </dgm:presLayoutVars>
      </dgm:prSet>
      <dgm:spPr/>
    </dgm:pt>
    <dgm:pt modelId="{26DB1354-637C-4E09-9B9C-5B28D70EF621}" type="pres">
      <dgm:prSet presAssocID="{A2BF278C-D55E-4279-8688-5C458B40FD2A}" presName="bgRect" presStyleLbl="alignNode1" presStyleIdx="1" presStyleCnt="3"/>
      <dgm:spPr/>
    </dgm:pt>
    <dgm:pt modelId="{C909839B-B5B3-4727-9B00-1D6467BF744D}" type="pres">
      <dgm:prSet presAssocID="{60A94522-AD41-44E1-8F03-53506B69B41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8694EB7-8038-4B65-B2EB-CEFF80F8AA9E}" type="pres">
      <dgm:prSet presAssocID="{A2BF278C-D55E-4279-8688-5C458B40FD2A}" presName="nodeRect" presStyleLbl="alignNode1" presStyleIdx="1" presStyleCnt="3">
        <dgm:presLayoutVars>
          <dgm:bulletEnabled val="1"/>
        </dgm:presLayoutVars>
      </dgm:prSet>
      <dgm:spPr/>
    </dgm:pt>
    <dgm:pt modelId="{6D2F7D93-732E-4E67-BD82-C3F6005BE84C}" type="pres">
      <dgm:prSet presAssocID="{60A94522-AD41-44E1-8F03-53506B69B410}" presName="sibTrans" presStyleCnt="0"/>
      <dgm:spPr/>
    </dgm:pt>
    <dgm:pt modelId="{E95CD539-4D64-48B9-8536-39D63736337A}" type="pres">
      <dgm:prSet presAssocID="{D851DA90-81BC-4740-8E03-07F451BC5A78}" presName="compositeNode" presStyleCnt="0">
        <dgm:presLayoutVars>
          <dgm:bulletEnabled val="1"/>
        </dgm:presLayoutVars>
      </dgm:prSet>
      <dgm:spPr/>
    </dgm:pt>
    <dgm:pt modelId="{494C585E-5794-4E0D-9974-0538E48E1A6F}" type="pres">
      <dgm:prSet presAssocID="{D851DA90-81BC-4740-8E03-07F451BC5A78}" presName="bgRect" presStyleLbl="alignNode1" presStyleIdx="2" presStyleCnt="3"/>
      <dgm:spPr/>
    </dgm:pt>
    <dgm:pt modelId="{BAC68D42-CCA2-41BE-8259-6C10EEEE2B09}" type="pres">
      <dgm:prSet presAssocID="{70ED6DE1-1820-4B6A-8B95-9D146564E34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9666C4A-BCAC-4F3B-AC95-42217247097F}" type="pres">
      <dgm:prSet presAssocID="{D851DA90-81BC-4740-8E03-07F451BC5A7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384D2F-9A2D-4844-9EF4-A1E0504237C6}" type="presOf" srcId="{70D174E8-565D-4522-87EE-AE68B4F0BD0B}" destId="{4115FB15-D11B-4937-98FB-E1DFA3C867ED}" srcOrd="0" destOrd="0" presId="urn:microsoft.com/office/officeart/2016/7/layout/LinearBlockProcessNumbered"/>
    <dgm:cxn modelId="{782B2A38-C09E-47BF-86CD-C8AAEB8E5A18}" type="presOf" srcId="{60A94522-AD41-44E1-8F03-53506B69B410}" destId="{C909839B-B5B3-4727-9B00-1D6467BF744D}" srcOrd="0" destOrd="0" presId="urn:microsoft.com/office/officeart/2016/7/layout/LinearBlockProcessNumbered"/>
    <dgm:cxn modelId="{0014B138-45FB-4DB6-B21D-94187F51E868}" srcId="{6F088E63-D463-4A62-BD6B-2427648B36DE}" destId="{A2BF278C-D55E-4279-8688-5C458B40FD2A}" srcOrd="1" destOrd="0" parTransId="{2FC36560-8BD2-4BD2-9DC8-2A6432EF3AFB}" sibTransId="{60A94522-AD41-44E1-8F03-53506B69B410}"/>
    <dgm:cxn modelId="{4E7F6899-1DD6-41B4-BDFC-055D81276C54}" type="presOf" srcId="{A2BF278C-D55E-4279-8688-5C458B40FD2A}" destId="{26DB1354-637C-4E09-9B9C-5B28D70EF621}" srcOrd="0" destOrd="0" presId="urn:microsoft.com/office/officeart/2016/7/layout/LinearBlockProcessNumbered"/>
    <dgm:cxn modelId="{AB23D39B-AD8F-4A09-95B7-ECEDF7583DFD}" type="presOf" srcId="{A2BF278C-D55E-4279-8688-5C458B40FD2A}" destId="{F8694EB7-8038-4B65-B2EB-CEFF80F8AA9E}" srcOrd="1" destOrd="0" presId="urn:microsoft.com/office/officeart/2016/7/layout/LinearBlockProcessNumbered"/>
    <dgm:cxn modelId="{06CC92A2-A7EF-4399-B162-96B263CE121D}" type="presOf" srcId="{D851DA90-81BC-4740-8E03-07F451BC5A78}" destId="{89666C4A-BCAC-4F3B-AC95-42217247097F}" srcOrd="1" destOrd="0" presId="urn:microsoft.com/office/officeart/2016/7/layout/LinearBlockProcessNumbered"/>
    <dgm:cxn modelId="{FB98D9AE-7EA4-4E0C-A440-8AB399B977CD}" type="presOf" srcId="{C5570223-97DD-4A0E-B734-4260A4BA8741}" destId="{E9E2315E-8B53-48E2-B8AB-3657D19AF059}" srcOrd="1" destOrd="0" presId="urn:microsoft.com/office/officeart/2016/7/layout/LinearBlockProcessNumbered"/>
    <dgm:cxn modelId="{C1273BBB-1FA4-4A7A-9519-519AF7473407}" type="presOf" srcId="{70ED6DE1-1820-4B6A-8B95-9D146564E344}" destId="{BAC68D42-CCA2-41BE-8259-6C10EEEE2B09}" srcOrd="0" destOrd="0" presId="urn:microsoft.com/office/officeart/2016/7/layout/LinearBlockProcessNumbered"/>
    <dgm:cxn modelId="{EFB57CC7-B68C-4F6B-AD09-858FFEBD81FA}" srcId="{6F088E63-D463-4A62-BD6B-2427648B36DE}" destId="{D851DA90-81BC-4740-8E03-07F451BC5A78}" srcOrd="2" destOrd="0" parTransId="{D7E4078D-93EB-427C-897D-FBF58FB30D35}" sibTransId="{70ED6DE1-1820-4B6A-8B95-9D146564E344}"/>
    <dgm:cxn modelId="{62E518C9-AEDE-4C2D-B0FC-BB18C471858E}" srcId="{6F088E63-D463-4A62-BD6B-2427648B36DE}" destId="{C5570223-97DD-4A0E-B734-4260A4BA8741}" srcOrd="0" destOrd="0" parTransId="{A65A4AAC-2275-4EDE-B5B3-450EBF4C8D49}" sibTransId="{70D174E8-565D-4522-87EE-AE68B4F0BD0B}"/>
    <dgm:cxn modelId="{0752A8CA-C20B-45A6-9D46-44B281A53EDC}" type="presOf" srcId="{6F088E63-D463-4A62-BD6B-2427648B36DE}" destId="{5B720CB1-982E-452E-AC13-893FC213A62B}" srcOrd="0" destOrd="0" presId="urn:microsoft.com/office/officeart/2016/7/layout/LinearBlockProcessNumbered"/>
    <dgm:cxn modelId="{99137FD0-2012-48D3-91A2-81F62568620E}" type="presOf" srcId="{C5570223-97DD-4A0E-B734-4260A4BA8741}" destId="{14852560-9294-411E-A8EA-76E9787C7EDD}" srcOrd="0" destOrd="0" presId="urn:microsoft.com/office/officeart/2016/7/layout/LinearBlockProcessNumbered"/>
    <dgm:cxn modelId="{628C89D2-016C-4A6B-A076-15E102DE9AAA}" type="presOf" srcId="{D851DA90-81BC-4740-8E03-07F451BC5A78}" destId="{494C585E-5794-4E0D-9974-0538E48E1A6F}" srcOrd="0" destOrd="0" presId="urn:microsoft.com/office/officeart/2016/7/layout/LinearBlockProcessNumbered"/>
    <dgm:cxn modelId="{FBB8E318-CAEC-449C-9982-8716EFDDCF63}" type="presParOf" srcId="{5B720CB1-982E-452E-AC13-893FC213A62B}" destId="{F113B027-FC5F-43E9-8DEF-A37F8B9C828D}" srcOrd="0" destOrd="0" presId="urn:microsoft.com/office/officeart/2016/7/layout/LinearBlockProcessNumbered"/>
    <dgm:cxn modelId="{9CE06980-5D93-4158-861C-FE265A8BA00A}" type="presParOf" srcId="{F113B027-FC5F-43E9-8DEF-A37F8B9C828D}" destId="{14852560-9294-411E-A8EA-76E9787C7EDD}" srcOrd="0" destOrd="0" presId="urn:microsoft.com/office/officeart/2016/7/layout/LinearBlockProcessNumbered"/>
    <dgm:cxn modelId="{FC3095A3-4661-43A2-8385-BDC241E9A521}" type="presParOf" srcId="{F113B027-FC5F-43E9-8DEF-A37F8B9C828D}" destId="{4115FB15-D11B-4937-98FB-E1DFA3C867ED}" srcOrd="1" destOrd="0" presId="urn:microsoft.com/office/officeart/2016/7/layout/LinearBlockProcessNumbered"/>
    <dgm:cxn modelId="{8763A641-A302-448B-A465-9CF52DF03935}" type="presParOf" srcId="{F113B027-FC5F-43E9-8DEF-A37F8B9C828D}" destId="{E9E2315E-8B53-48E2-B8AB-3657D19AF059}" srcOrd="2" destOrd="0" presId="urn:microsoft.com/office/officeart/2016/7/layout/LinearBlockProcessNumbered"/>
    <dgm:cxn modelId="{0661D090-3BD6-4233-8236-ACF005E35F56}" type="presParOf" srcId="{5B720CB1-982E-452E-AC13-893FC213A62B}" destId="{1CE5DFDD-AC09-42F6-82F7-C1A4F0448DC6}" srcOrd="1" destOrd="0" presId="urn:microsoft.com/office/officeart/2016/7/layout/LinearBlockProcessNumbered"/>
    <dgm:cxn modelId="{4FA20706-35BA-428C-8C78-396B34271860}" type="presParOf" srcId="{5B720CB1-982E-452E-AC13-893FC213A62B}" destId="{05E94FD9-2908-46C7-82E1-9E95AD54AB49}" srcOrd="2" destOrd="0" presId="urn:microsoft.com/office/officeart/2016/7/layout/LinearBlockProcessNumbered"/>
    <dgm:cxn modelId="{DDB1A529-C344-49E7-B2D9-3EF93DD76D51}" type="presParOf" srcId="{05E94FD9-2908-46C7-82E1-9E95AD54AB49}" destId="{26DB1354-637C-4E09-9B9C-5B28D70EF621}" srcOrd="0" destOrd="0" presId="urn:microsoft.com/office/officeart/2016/7/layout/LinearBlockProcessNumbered"/>
    <dgm:cxn modelId="{C8CBE9C2-B506-49A2-9DA0-8DF80F7CBC29}" type="presParOf" srcId="{05E94FD9-2908-46C7-82E1-9E95AD54AB49}" destId="{C909839B-B5B3-4727-9B00-1D6467BF744D}" srcOrd="1" destOrd="0" presId="urn:microsoft.com/office/officeart/2016/7/layout/LinearBlockProcessNumbered"/>
    <dgm:cxn modelId="{C935B9BC-704A-4B49-85D4-7B3388A75212}" type="presParOf" srcId="{05E94FD9-2908-46C7-82E1-9E95AD54AB49}" destId="{F8694EB7-8038-4B65-B2EB-CEFF80F8AA9E}" srcOrd="2" destOrd="0" presId="urn:microsoft.com/office/officeart/2016/7/layout/LinearBlockProcessNumbered"/>
    <dgm:cxn modelId="{5091668B-ED0A-4C02-9F0F-B0CEDF470239}" type="presParOf" srcId="{5B720CB1-982E-452E-AC13-893FC213A62B}" destId="{6D2F7D93-732E-4E67-BD82-C3F6005BE84C}" srcOrd="3" destOrd="0" presId="urn:microsoft.com/office/officeart/2016/7/layout/LinearBlockProcessNumbered"/>
    <dgm:cxn modelId="{1B442388-0FD7-4C7C-9563-4C83CC1EAB7B}" type="presParOf" srcId="{5B720CB1-982E-452E-AC13-893FC213A62B}" destId="{E95CD539-4D64-48B9-8536-39D63736337A}" srcOrd="4" destOrd="0" presId="urn:microsoft.com/office/officeart/2016/7/layout/LinearBlockProcessNumbered"/>
    <dgm:cxn modelId="{B41BE287-754D-426A-9294-F333FF269110}" type="presParOf" srcId="{E95CD539-4D64-48B9-8536-39D63736337A}" destId="{494C585E-5794-4E0D-9974-0538E48E1A6F}" srcOrd="0" destOrd="0" presId="urn:microsoft.com/office/officeart/2016/7/layout/LinearBlockProcessNumbered"/>
    <dgm:cxn modelId="{1785C5B2-76B8-4D7F-A1D1-E7070EF6436D}" type="presParOf" srcId="{E95CD539-4D64-48B9-8536-39D63736337A}" destId="{BAC68D42-CCA2-41BE-8259-6C10EEEE2B09}" srcOrd="1" destOrd="0" presId="urn:microsoft.com/office/officeart/2016/7/layout/LinearBlockProcessNumbered"/>
    <dgm:cxn modelId="{3B992719-D977-4CC3-86A8-6F42895A7FD5}" type="presParOf" srcId="{E95CD539-4D64-48B9-8536-39D63736337A}" destId="{89666C4A-BCAC-4F3B-AC95-42217247097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52560-9294-411E-A8EA-76E9787C7EDD}">
      <dsp:nvSpPr>
        <dsp:cNvPr id="0" name=""/>
        <dsp:cNvSpPr/>
      </dsp:nvSpPr>
      <dsp:spPr>
        <a:xfrm>
          <a:off x="499" y="1409999"/>
          <a:ext cx="2022239" cy="2426687"/>
        </a:xfrm>
        <a:prstGeom prst="rect">
          <a:avLst/>
        </a:prstGeom>
        <a:solidFill>
          <a:schemeClr val="bg1">
            <a:lumMod val="95000"/>
          </a:schemeClr>
        </a:solidFill>
        <a:ln w="254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2" tIns="0" rIns="19975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solidFill>
                <a:schemeClr val="tx1"/>
              </a:solidFill>
            </a:rPr>
            <a:t>I will invite one group at a time to line up facing the classroom door.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499" y="2380674"/>
        <a:ext cx="2022239" cy="1456012"/>
      </dsp:txXfrm>
    </dsp:sp>
    <dsp:sp modelId="{4115FB15-D11B-4937-98FB-E1DFA3C867ED}">
      <dsp:nvSpPr>
        <dsp:cNvPr id="0" name=""/>
        <dsp:cNvSpPr/>
      </dsp:nvSpPr>
      <dsp:spPr>
        <a:xfrm>
          <a:off x="499" y="1409999"/>
          <a:ext cx="2022239" cy="97067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99752" tIns="165100" rIns="19975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01</a:t>
          </a:r>
        </a:p>
      </dsp:txBody>
      <dsp:txXfrm>
        <a:off x="499" y="1409999"/>
        <a:ext cx="2022239" cy="970674"/>
      </dsp:txXfrm>
    </dsp:sp>
    <dsp:sp modelId="{26DB1354-637C-4E09-9B9C-5B28D70EF621}">
      <dsp:nvSpPr>
        <dsp:cNvPr id="0" name=""/>
        <dsp:cNvSpPr/>
      </dsp:nvSpPr>
      <dsp:spPr>
        <a:xfrm>
          <a:off x="2184517" y="1409999"/>
          <a:ext cx="2022239" cy="2426687"/>
        </a:xfrm>
        <a:prstGeom prst="rect">
          <a:avLst/>
        </a:prstGeom>
        <a:solidFill>
          <a:schemeClr val="bg1">
            <a:lumMod val="95000"/>
          </a:schemeClr>
        </a:solidFill>
        <a:ln w="25400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2" tIns="0" rIns="19975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solidFill>
                <a:schemeClr val="tx1"/>
              </a:solidFill>
            </a:rPr>
            <a:t>Please be respectful and represent our class in a positive way.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184517" y="2380674"/>
        <a:ext cx="2022239" cy="1456012"/>
      </dsp:txXfrm>
    </dsp:sp>
    <dsp:sp modelId="{C909839B-B5B3-4727-9B00-1D6467BF744D}">
      <dsp:nvSpPr>
        <dsp:cNvPr id="0" name=""/>
        <dsp:cNvSpPr/>
      </dsp:nvSpPr>
      <dsp:spPr>
        <a:xfrm>
          <a:off x="2184517" y="1409999"/>
          <a:ext cx="2022239" cy="97067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99752" tIns="165100" rIns="19975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02</a:t>
          </a:r>
        </a:p>
      </dsp:txBody>
      <dsp:txXfrm>
        <a:off x="2184517" y="1409999"/>
        <a:ext cx="2022239" cy="970674"/>
      </dsp:txXfrm>
    </dsp:sp>
    <dsp:sp modelId="{494C585E-5794-4E0D-9974-0538E48E1A6F}">
      <dsp:nvSpPr>
        <dsp:cNvPr id="0" name=""/>
        <dsp:cNvSpPr/>
      </dsp:nvSpPr>
      <dsp:spPr>
        <a:xfrm>
          <a:off x="4368536" y="1409999"/>
          <a:ext cx="2022239" cy="2426687"/>
        </a:xfrm>
        <a:prstGeom prst="rect">
          <a:avLst/>
        </a:prstGeom>
        <a:solidFill>
          <a:schemeClr val="bg1">
            <a:lumMod val="95000"/>
          </a:schemeClr>
        </a:solidFill>
        <a:ln w="25400" cap="rnd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52" tIns="0" rIns="19975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solidFill>
                <a:schemeClr val="tx1"/>
              </a:solidFill>
            </a:rPr>
            <a:t>The first person in line may hold the door for the rest of the class, and the last person in line may turn off the classroom light.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4368536" y="2380674"/>
        <a:ext cx="2022239" cy="1456012"/>
      </dsp:txXfrm>
    </dsp:sp>
    <dsp:sp modelId="{BAC68D42-CCA2-41BE-8259-6C10EEEE2B09}">
      <dsp:nvSpPr>
        <dsp:cNvPr id="0" name=""/>
        <dsp:cNvSpPr/>
      </dsp:nvSpPr>
      <dsp:spPr>
        <a:xfrm>
          <a:off x="4368536" y="1409999"/>
          <a:ext cx="2022239" cy="97067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99752" tIns="165100" rIns="19975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03</a:t>
          </a:r>
        </a:p>
      </dsp:txBody>
      <dsp:txXfrm>
        <a:off x="4368536" y="1409999"/>
        <a:ext cx="2022239" cy="97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Oval 14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5D0B1B9-C7DF-F64A-B488-12B3D509092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15A5A73-8E13-4E38-8362-0A09BA94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58861" y="478881"/>
            <a:ext cx="5582675" cy="5908526"/>
          </a:xfrm>
          <a:custGeom>
            <a:avLst/>
            <a:gdLst>
              <a:gd name="connsiteX0" fmla="*/ 10816 w 5582675"/>
              <a:gd name="connsiteY0" fmla="*/ 0 h 5908526"/>
              <a:gd name="connsiteX1" fmla="*/ 5582675 w 5582675"/>
              <a:gd name="connsiteY1" fmla="*/ 0 h 5908526"/>
              <a:gd name="connsiteX2" fmla="*/ 5582675 w 5582675"/>
              <a:gd name="connsiteY2" fmla="*/ 5908526 h 5908526"/>
              <a:gd name="connsiteX3" fmla="*/ 0 w 5582675"/>
              <a:gd name="connsiteY3" fmla="*/ 5908526 h 5908526"/>
              <a:gd name="connsiteX4" fmla="*/ 30693 w 5582675"/>
              <a:gd name="connsiteY4" fmla="*/ 5722836 h 5908526"/>
              <a:gd name="connsiteX5" fmla="*/ 223682 w 5582675"/>
              <a:gd name="connsiteY5" fmla="*/ 2921544 h 5908526"/>
              <a:gd name="connsiteX6" fmla="*/ 30693 w 5582675"/>
              <a:gd name="connsiteY6" fmla="*/ 120253 h 59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2675" h="5908526">
                <a:moveTo>
                  <a:pt x="10816" y="0"/>
                </a:moveTo>
                <a:lnTo>
                  <a:pt x="5582675" y="0"/>
                </a:lnTo>
                <a:lnTo>
                  <a:pt x="5582675" y="5908526"/>
                </a:lnTo>
                <a:lnTo>
                  <a:pt x="0" y="5908526"/>
                </a:lnTo>
                <a:lnTo>
                  <a:pt x="30693" y="5722836"/>
                </a:lnTo>
                <a:cubicBezTo>
                  <a:pt x="153771" y="4890115"/>
                  <a:pt x="223682" y="3935837"/>
                  <a:pt x="223682" y="2921544"/>
                </a:cubicBezTo>
                <a:cubicBezTo>
                  <a:pt x="223682" y="1907252"/>
                  <a:pt x="153771" y="952973"/>
                  <a:pt x="30693" y="120253"/>
                </a:cubicBez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43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0BDD93-02DA-4B21-9556-FA8B9894F9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8861" y="478880"/>
            <a:ext cx="5582675" cy="5900239"/>
          </a:xfrm>
          <a:custGeom>
            <a:avLst/>
            <a:gdLst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0 w 5582675"/>
              <a:gd name="connsiteY4" fmla="*/ 0 h 5900239"/>
              <a:gd name="connsiteX0" fmla="*/ 3501 w 5586176"/>
              <a:gd name="connsiteY0" fmla="*/ 0 h 5900239"/>
              <a:gd name="connsiteX1" fmla="*/ 5586176 w 5586176"/>
              <a:gd name="connsiteY1" fmla="*/ 0 h 5900239"/>
              <a:gd name="connsiteX2" fmla="*/ 5586176 w 5586176"/>
              <a:gd name="connsiteY2" fmla="*/ 5900239 h 5900239"/>
              <a:gd name="connsiteX3" fmla="*/ 3501 w 5586176"/>
              <a:gd name="connsiteY3" fmla="*/ 5900239 h 5900239"/>
              <a:gd name="connsiteX4" fmla="*/ 0 w 5586176"/>
              <a:gd name="connsiteY4" fmla="*/ 3615600 h 5900239"/>
              <a:gd name="connsiteX5" fmla="*/ 3501 w 5586176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0 w 5582675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47299 w 5582675"/>
              <a:gd name="connsiteY5" fmla="*/ 24756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1173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5237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75" h="5900239">
                <a:moveTo>
                  <a:pt x="0" y="0"/>
                </a:moveTo>
                <a:lnTo>
                  <a:pt x="5582675" y="0"/>
                </a:lnTo>
                <a:lnTo>
                  <a:pt x="5582675" y="5900239"/>
                </a:lnTo>
                <a:lnTo>
                  <a:pt x="0" y="5900239"/>
                </a:lnTo>
                <a:cubicBezTo>
                  <a:pt x="14285" y="5817931"/>
                  <a:pt x="34284" y="5741338"/>
                  <a:pt x="42854" y="5653315"/>
                </a:cubicBezTo>
                <a:cubicBezTo>
                  <a:pt x="145724" y="4908883"/>
                  <a:pt x="181919" y="4332092"/>
                  <a:pt x="220019" y="3442880"/>
                </a:cubicBezTo>
                <a:cubicBezTo>
                  <a:pt x="221712" y="2333747"/>
                  <a:pt x="182766" y="1285573"/>
                  <a:pt x="47299" y="24756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73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7C1C-DA5E-F743-826B-CB70C940D4E6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0E4C-E478-1D40-94DF-17D7429B053A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9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48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97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E0F-8980-D24A-B2F9-0C7A13C6A6DE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2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EE2-1449-2741-9D08-61623EFC2A0E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7560-49B8-714F-A7F1-D946D3E64C2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237C-03C9-D843-906B-96D98C6B2D61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95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80622-FB8F-493B-9965-971B07D75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13" y="1748812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C5BC223-8B87-4685-A901-71B07847E4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913" y="256115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AE3DDF2-FC22-4381-9763-408FEF9648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913" y="3373501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170A2BF-28BF-4B27-B92D-B1423601B7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2913" y="418584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DB1D08C-9D26-4EC5-B935-D6A265A2A6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2913" y="4998190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D2BD-1F35-9841-A6BF-76BE540EE01F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DAF6ED-5E16-4D29-98B7-FB80DB3AAF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70575" y="184050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C305CB7-F303-430E-951A-7FC6F97062A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70575" y="265284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84D427E5-ED69-4A46-A9B7-F4DC4466F3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0575" y="346519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3DDA902F-61D6-4F1C-86C6-D1F5584AE8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870575" y="427753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D8B6871A-9C69-4437-A5AD-A0400BAF2C6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70575" y="5089882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9625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8ACAEC3-8D8C-3848-8630-7A0DFF3F6116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CC12BEA0-F502-0646-A370-7ECF194608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8C6160-632A-B540-A7E5-81F40CEC1FE7}"/>
              </a:ext>
            </a:extLst>
          </p:cNvPr>
          <p:cNvSpPr>
            <a:spLocks noChangeAspect="1"/>
          </p:cNvSpPr>
          <p:nvPr userDrawn="1"/>
        </p:nvSpPr>
        <p:spPr>
          <a:xfrm>
            <a:off x="6287247" y="370677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B2FEBB6-C1E0-0D47-8CCC-05EE2F7565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2271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5E544-9553-AC42-B5C3-F7AE9AD6D815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6E934A-C634-DF4D-992A-6E01917693AD}"/>
              </a:ext>
            </a:extLst>
          </p:cNvPr>
          <p:cNvSpPr>
            <a:spLocks noChangeAspect="1"/>
          </p:cNvSpPr>
          <p:nvPr userDrawn="1"/>
        </p:nvSpPr>
        <p:spPr>
          <a:xfrm>
            <a:off x="6289119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F40A-5592-5744-BFD7-61B04D70BFE7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97E18E-0E31-B542-9578-D6E4DCD84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602DDF7-46BD-6045-BDB0-45F47B0B6A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18204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6F73ED6-3B3B-5A45-912C-FCFD7D53593C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5971407-B12A-EE45-895D-769807DFC7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215321-76D7-AD41-B779-DE347C617DB3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3706777"/>
            <a:ext cx="1261872" cy="12618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61684B2-1403-BD44-80B1-6A5C0D0A3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4143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799317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25413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2234226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2234226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2401122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240018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46506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F625DE42-6A2A-D745-B1F8-2AF2793533BE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3981394"/>
            <a:ext cx="1042415" cy="10424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A87D37E3-62A9-1F44-8520-EBED16BF1C0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35100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8797D-AFBD-534A-AC82-DE2B7BAECE83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1932281"/>
            <a:ext cx="1042415" cy="10424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FE809D2-16A3-B143-BC10-FEC397E62C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35100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9370-372E-0846-B090-5E6EF97A3B6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670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9533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9670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9533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63115-25B3-494B-9A13-AC92EFE94C09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1932281"/>
            <a:ext cx="1042415" cy="1042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C759269-D6E6-2B41-8BEE-8B5AFB809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01494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569D5-DC38-7C46-95CD-ACFBFBF591A2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3981394"/>
            <a:ext cx="1042415" cy="10424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8396DFD-D667-2648-9BE4-6237690F79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01494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29299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9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3" r:id="rId9"/>
    <p:sldLayoutId id="2147483858" r:id="rId10"/>
    <p:sldLayoutId id="2147483865" r:id="rId11"/>
    <p:sldLayoutId id="2147483844" r:id="rId12"/>
    <p:sldLayoutId id="2147483845" r:id="rId13"/>
    <p:sldLayoutId id="2147483846" r:id="rId14"/>
    <p:sldLayoutId id="2147483866" r:id="rId15"/>
    <p:sldLayoutId id="214748384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917578"/>
            <a:ext cx="9977643" cy="1731144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DATS 6101 – PROJECT ON CHILD CARE INSPECTION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E989F-747B-4007-9C7A-A35E8B662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507" y="4190261"/>
            <a:ext cx="9250532" cy="144854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Team number : </a:t>
            </a:r>
            <a:r>
              <a:rPr lang="en-US" dirty="0"/>
              <a:t>6</a:t>
            </a:r>
          </a:p>
          <a:p>
            <a:r>
              <a:rPr lang="en-US" b="1" dirty="0"/>
              <a:t>Team members: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cap="none" dirty="0"/>
              <a:t>Adina </a:t>
            </a:r>
            <a:r>
              <a:rPr lang="en-US" cap="none" dirty="0" err="1"/>
              <a:t>Dingankar</a:t>
            </a:r>
            <a:r>
              <a:rPr lang="en-US" cap="none" dirty="0"/>
              <a:t>		4.   </a:t>
            </a:r>
            <a:r>
              <a:rPr lang="en-US" cap="none" dirty="0" err="1"/>
              <a:t>Rehapriadarsini</a:t>
            </a:r>
            <a:r>
              <a:rPr lang="en-US" cap="none" dirty="0"/>
              <a:t> </a:t>
            </a:r>
            <a:r>
              <a:rPr lang="en-US" cap="none" dirty="0" err="1"/>
              <a:t>Manikandasamy</a:t>
            </a:r>
            <a:endParaRPr lang="en-US" cap="none" dirty="0"/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cap="none" dirty="0"/>
              <a:t>Ashwin Arun Dixit		5.   </a:t>
            </a:r>
            <a:r>
              <a:rPr lang="en-US" cap="none" dirty="0" err="1"/>
              <a:t>Yaqian</a:t>
            </a:r>
            <a:r>
              <a:rPr lang="en-US" cap="none" dirty="0"/>
              <a:t> Lin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cap="none" dirty="0" err="1"/>
              <a:t>Deyu</a:t>
            </a:r>
            <a:r>
              <a:rPr lang="en-US" cap="none" dirty="0"/>
              <a:t> Kong</a:t>
            </a:r>
          </a:p>
          <a:p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0C51-EA5B-4110-BE66-F57FA116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10199587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many educational workers are distributed across various program types?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D1331-0867-4D7F-8F98-88BB89BC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02" t="22242" r="54745" b="31465"/>
          <a:stretch/>
        </p:blipFill>
        <p:spPr>
          <a:xfrm>
            <a:off x="879744" y="2358570"/>
            <a:ext cx="5379014" cy="4014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DA65-8B52-4A51-8606-8F608304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CE1E9-3E9C-407F-A0BD-F08A4D930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21618" r="55488" b="33592"/>
          <a:stretch/>
        </p:blipFill>
        <p:spPr>
          <a:xfrm>
            <a:off x="6329778" y="2467991"/>
            <a:ext cx="5734975" cy="3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671B-4C0A-44AD-A777-63053478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7"/>
            <a:ext cx="9373964" cy="9971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many educational workers are distributed across each borough?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94AE9-619A-462C-8B2B-88BD46F95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2" t="15234" r="55251" b="40331"/>
          <a:stretch/>
        </p:blipFill>
        <p:spPr>
          <a:xfrm>
            <a:off x="908065" y="2365898"/>
            <a:ext cx="5035535" cy="3184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62F7B-DD8B-466B-ADEE-EAAF7998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B7697-0BE3-4604-9F92-64FF4B7D0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" t="13204" r="53180" b="41748"/>
          <a:stretch/>
        </p:blipFill>
        <p:spPr>
          <a:xfrm>
            <a:off x="6471820" y="2413438"/>
            <a:ext cx="5461099" cy="3136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3CC7C-CC3A-4CE2-B7EE-B800CAB0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t="34563" r="68988" b="50000"/>
          <a:stretch/>
        </p:blipFill>
        <p:spPr>
          <a:xfrm>
            <a:off x="3383280" y="5550408"/>
            <a:ext cx="5779008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04D4-DC4E-4ACB-9C77-1F157521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720193" cy="10060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Maximum capacity of children in each borough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031F6F-B09E-438B-99F8-BE3965C7E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1" t="17083" r="55455" b="37961"/>
          <a:stretch/>
        </p:blipFill>
        <p:spPr>
          <a:xfrm>
            <a:off x="6569477" y="2509974"/>
            <a:ext cx="5125699" cy="3062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17FB7-FB60-45EA-8F68-A8541599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EEEB0-65D1-453A-B79D-C85D20660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" t="16958" r="53690" b="38382"/>
          <a:stretch/>
        </p:blipFill>
        <p:spPr>
          <a:xfrm>
            <a:off x="377730" y="2509974"/>
            <a:ext cx="5637319" cy="3062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33E54-BAA7-4B3D-9C8A-ABF4694AA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" t="26925" r="69143" b="58405"/>
          <a:stretch/>
        </p:blipFill>
        <p:spPr>
          <a:xfrm>
            <a:off x="3063240" y="5572771"/>
            <a:ext cx="6327648" cy="12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4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A614-F651-4E8A-946E-E3EC842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595905" cy="76768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Correlation Test : Which borough has improved over the period (2018-2021)? 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7F11-F84F-4C9E-9BE5-2F16B925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668" y="2419294"/>
            <a:ext cx="5643236" cy="38402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Cor.test</a:t>
            </a:r>
            <a:r>
              <a:rPr lang="en-US" dirty="0">
                <a:solidFill>
                  <a:schemeClr val="tx1"/>
                </a:solidFill>
              </a:rPr>
              <a:t>()- Inspection date and Violation Rate (for Brooklyn)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Cor.test</a:t>
            </a:r>
            <a:r>
              <a:rPr lang="en-US" dirty="0">
                <a:solidFill>
                  <a:schemeClr val="tx1"/>
                </a:solidFill>
              </a:rPr>
              <a:t>()- Inspection date and Violation Rate (for Queens)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6FBE03-024B-48CD-8755-BBEAFF1B6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535" t="20086" r="53788" b="59990"/>
          <a:stretch/>
        </p:blipFill>
        <p:spPr>
          <a:xfrm>
            <a:off x="6312023" y="2730550"/>
            <a:ext cx="5273335" cy="16088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413BD-F182-4956-B40C-B7785124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FF5BA-D5C6-49D1-9C63-D6D91C25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50000" r="65121" b="31521"/>
          <a:stretch/>
        </p:blipFill>
        <p:spPr>
          <a:xfrm>
            <a:off x="6462944" y="4840549"/>
            <a:ext cx="4727795" cy="1498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45DDAC-5C04-408B-9040-F21EEAD67169}"/>
              </a:ext>
            </a:extLst>
          </p:cNvPr>
          <p:cNvCxnSpPr/>
          <p:nvPr/>
        </p:nvCxnSpPr>
        <p:spPr>
          <a:xfrm>
            <a:off x="5655076" y="3604334"/>
            <a:ext cx="541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82F82A-6867-4507-8C6C-D4DA8C7C6F50}"/>
              </a:ext>
            </a:extLst>
          </p:cNvPr>
          <p:cNvCxnSpPr/>
          <p:nvPr/>
        </p:nvCxnSpPr>
        <p:spPr>
          <a:xfrm>
            <a:off x="5708342" y="5619565"/>
            <a:ext cx="603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4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BAE4-4C39-419F-BEA4-61082311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Cor.test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FB2D-FF08-4179-867F-59D00552E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Cor.test</a:t>
            </a:r>
            <a:r>
              <a:rPr lang="en-US" dirty="0">
                <a:solidFill>
                  <a:schemeClr val="tx1"/>
                </a:solidFill>
              </a:rPr>
              <a:t>()- Inspection date and Violation Rate (for Staten Island)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Cor.test</a:t>
            </a:r>
            <a:r>
              <a:rPr lang="en-US" dirty="0">
                <a:solidFill>
                  <a:schemeClr val="tx1"/>
                </a:solidFill>
              </a:rPr>
              <a:t>()- Inspection date and Violation Rate (for Manhattan)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B5CADB-94E7-496B-93AF-0A6AC6379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50" t="14122" r="66207" b="63306"/>
          <a:stretch/>
        </p:blipFill>
        <p:spPr>
          <a:xfrm>
            <a:off x="6418555" y="2343705"/>
            <a:ext cx="4358936" cy="188206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7F1B-739F-4DAE-8D6B-EC4CCC64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14</a:t>
            </a:fld>
            <a:endParaRPr lang="en-US" noProof="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C1AF9E-1650-4A75-95E7-E085A0CC8EBE}"/>
              </a:ext>
            </a:extLst>
          </p:cNvPr>
          <p:cNvCxnSpPr/>
          <p:nvPr/>
        </p:nvCxnSpPr>
        <p:spPr>
          <a:xfrm>
            <a:off x="5868140" y="3524435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AF8E8-F1EC-4392-A487-5D8FD6326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t="30420" r="65194" b="50000"/>
          <a:stretch/>
        </p:blipFill>
        <p:spPr>
          <a:xfrm>
            <a:off x="6597286" y="4552771"/>
            <a:ext cx="4593453" cy="16527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9DADF9-E10F-44BD-80CF-E54F96E28094}"/>
              </a:ext>
            </a:extLst>
          </p:cNvPr>
          <p:cNvCxnSpPr/>
          <p:nvPr/>
        </p:nvCxnSpPr>
        <p:spPr>
          <a:xfrm>
            <a:off x="5868140" y="5584055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84C1-B2C0-4055-8C6D-8F357675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Cor.test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CA911-C751-4405-9291-2D41B9716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292" y="2473988"/>
            <a:ext cx="4825157" cy="1411548"/>
          </a:xfrm>
        </p:spPr>
        <p:txBody>
          <a:bodyPr/>
          <a:lstStyle/>
          <a:p>
            <a:r>
              <a:rPr lang="en-US" sz="1800" dirty="0" err="1">
                <a:solidFill>
                  <a:schemeClr val="tx1"/>
                </a:solidFill>
              </a:rPr>
              <a:t>Cor.test</a:t>
            </a:r>
            <a:r>
              <a:rPr lang="en-US" sz="1800" dirty="0">
                <a:solidFill>
                  <a:schemeClr val="tx1"/>
                </a:solidFill>
              </a:rPr>
              <a:t>()- Inspection date and Violation Rate (for Bronx)</a:t>
            </a:r>
          </a:p>
          <a:p>
            <a:endParaRPr lang="en-IN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82BCC-4D36-49A8-9F94-F142A55D3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83" t="37527" r="63598" b="41238"/>
          <a:stretch/>
        </p:blipFill>
        <p:spPr>
          <a:xfrm>
            <a:off x="1154953" y="3515557"/>
            <a:ext cx="4375834" cy="21128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45CFD-1E50-4A30-8346-32C848EB6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1EE484-14E6-431E-BF36-1B28DE9798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722" t="18552" r="55167" b="34340"/>
          <a:stretch/>
        </p:blipFill>
        <p:spPr>
          <a:xfrm>
            <a:off x="6208716" y="2473988"/>
            <a:ext cx="5527564" cy="415763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2FDA5-36DA-47FA-93B3-D174A4CB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74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6B52-A20E-426B-B7E0-1B6AAB46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class begins</a:t>
            </a:r>
          </a:p>
        </p:txBody>
      </p:sp>
      <p:pic>
        <p:nvPicPr>
          <p:cNvPr id="12" name="Picture Placeholder 11" descr="Clock">
            <a:extLst>
              <a:ext uri="{FF2B5EF4-FFF2-40B4-BE49-F238E27FC236}">
                <a16:creationId xmlns:a16="http://schemas.microsoft.com/office/drawing/2014/main" id="{E1DDCE14-088F-46E3-A4A0-3D2F40EA673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1769" y="1043839"/>
            <a:ext cx="774700" cy="7747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6469F-A292-4492-BAAB-2F581AD4A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your best to arrive</a:t>
            </a:r>
            <a:br>
              <a:rPr lang="en-US" dirty="0"/>
            </a:br>
            <a:r>
              <a:rPr lang="en-US" dirty="0"/>
              <a:t>on time and be ready</a:t>
            </a:r>
            <a:br>
              <a:rPr lang="en-US" dirty="0"/>
            </a:br>
            <a:r>
              <a:rPr lang="en-US" dirty="0"/>
              <a:t>to learn each day.</a:t>
            </a:r>
          </a:p>
          <a:p>
            <a:endParaRPr lang="en-US" dirty="0"/>
          </a:p>
        </p:txBody>
      </p:sp>
      <p:pic>
        <p:nvPicPr>
          <p:cNvPr id="14" name="Picture Placeholder 13" descr="House">
            <a:extLst>
              <a:ext uri="{FF2B5EF4-FFF2-40B4-BE49-F238E27FC236}">
                <a16:creationId xmlns:a16="http://schemas.microsoft.com/office/drawing/2014/main" id="{9B25FBAB-6696-4071-A181-E7F39B4AA1E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49618" t="-48742" r="-49618" b="-50243"/>
          <a:stretch/>
        </p:blipFill>
        <p:spPr>
          <a:xfrm>
            <a:off x="8700079" y="801189"/>
            <a:ext cx="1260000" cy="1260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0CAEE2-2C63-436A-B2D5-4E3D730819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away your jacket, backpack, and any other items you bring from home.</a:t>
            </a:r>
          </a:p>
          <a:p>
            <a:endParaRPr lang="en-US" dirty="0"/>
          </a:p>
        </p:txBody>
      </p:sp>
      <p:pic>
        <p:nvPicPr>
          <p:cNvPr id="16" name="Picture Placeholder 15" descr="Pencil">
            <a:extLst>
              <a:ext uri="{FF2B5EF4-FFF2-40B4-BE49-F238E27FC236}">
                <a16:creationId xmlns:a16="http://schemas.microsoft.com/office/drawing/2014/main" id="{2ABB9B2C-8073-4AE8-9BDD-46925F1DD0E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68714" t="-68864" r="-68714" b="-68864"/>
          <a:stretch/>
        </p:blipFill>
        <p:spPr>
          <a:xfrm>
            <a:off x="6289119" y="3708649"/>
            <a:ext cx="1260000" cy="1260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D70ED-10B5-4BE6-AD26-6087054C33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Have a seat, greet the classmates seated near you, and begin the activity listed on the board.</a:t>
            </a:r>
          </a:p>
          <a:p>
            <a:endParaRPr lang="en-US" dirty="0"/>
          </a:p>
        </p:txBody>
      </p:sp>
      <p:pic>
        <p:nvPicPr>
          <p:cNvPr id="18" name="Picture Placeholder 17" descr="Books">
            <a:extLst>
              <a:ext uri="{FF2B5EF4-FFF2-40B4-BE49-F238E27FC236}">
                <a16:creationId xmlns:a16="http://schemas.microsoft.com/office/drawing/2014/main" id="{DC211434-F1B3-4E2F-B008-4EEA0ACB33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1339" t="-71339" r="-71339" b="-71339"/>
          <a:stretch/>
        </p:blipFill>
        <p:spPr>
          <a:xfrm>
            <a:off x="8700079" y="3708649"/>
            <a:ext cx="1260000" cy="1260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0DCE5B-BE86-496B-83B4-E1F188607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Prepare for a great</a:t>
            </a:r>
            <a:br>
              <a:rPr lang="en-US" dirty="0"/>
            </a:br>
            <a:r>
              <a:rPr lang="en-US" dirty="0"/>
              <a:t>day of learning!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98AB5-8BDA-AB41-9AEF-8516B23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5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Pencil sharpening	</a:t>
            </a:r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589A-CEC8-4207-8D7B-43220A840A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sharpen your pencil any time except </a:t>
            </a:r>
            <a:br>
              <a:rPr lang="en-US" dirty="0"/>
            </a:br>
            <a:r>
              <a:rPr lang="en-US" dirty="0"/>
              <a:t>for during whole-class instructions, activities, </a:t>
            </a:r>
            <a:br>
              <a:rPr lang="en-US" dirty="0"/>
            </a:br>
            <a:r>
              <a:rPr lang="en-US" dirty="0"/>
              <a:t>or lessons.</a:t>
            </a:r>
          </a:p>
          <a:p>
            <a:endParaRPr lang="en-US" dirty="0"/>
          </a:p>
        </p:txBody>
      </p:sp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EA63EB-C2C5-4671-AE38-4464037BE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Mechanical pencils</a:t>
            </a:r>
            <a:br>
              <a:rPr lang="en-US" dirty="0"/>
            </a:br>
            <a:r>
              <a:rPr lang="en-US" dirty="0"/>
              <a:t>are also allowed!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6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910-12C6-474C-AE9A-EBF2857C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chemeClr val="bg1"/>
                </a:solidFill>
              </a:rPr>
              <a:t>Nurse visits, restroom, and drink 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C5D78-4E60-4B36-91B8-4DB29BB9C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If you need to use the restroom, get a drink, or see the nurse, please ask permission and then record the time you leave and return on the sheet posted on the classroom door.</a:t>
            </a:r>
          </a:p>
        </p:txBody>
      </p:sp>
      <p:pic>
        <p:nvPicPr>
          <p:cNvPr id="7" name="Picture Placeholder 6" descr="Nurse, holding a file">
            <a:extLst>
              <a:ext uri="{FF2B5EF4-FFF2-40B4-BE49-F238E27FC236}">
                <a16:creationId xmlns:a16="http://schemas.microsoft.com/office/drawing/2014/main" id="{FA407556-AF52-4D64-B94C-B9516FB57B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8861" y="478881"/>
            <a:ext cx="5582675" cy="590852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502255-8BD2-43EF-A167-C5C8FB49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D2B4-B372-0144-9E8A-188A2C9B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3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6B52-A20E-426B-B7E0-1B6AAB46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pic>
        <p:nvPicPr>
          <p:cNvPr id="38" name="Picture Placeholder 37" descr="Stopwatch">
            <a:extLst>
              <a:ext uri="{FF2B5EF4-FFF2-40B4-BE49-F238E27FC236}">
                <a16:creationId xmlns:a16="http://schemas.microsoft.com/office/drawing/2014/main" id="{75D52F23-4559-4B75-A901-51E47C8B31C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8313" t="-38313" r="-38313" b="-38313"/>
          <a:stretch/>
        </p:blipFill>
        <p:spPr>
          <a:xfrm>
            <a:off x="5105845" y="1932281"/>
            <a:ext cx="1041323" cy="10413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6469F-A292-4492-BAAB-2F581AD4A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9670" y="1928699"/>
            <a:ext cx="2095046" cy="1134239"/>
          </a:xfrm>
        </p:spPr>
        <p:txBody>
          <a:bodyPr>
            <a:normAutofit/>
          </a:bodyPr>
          <a:lstStyle/>
          <a:p>
            <a:r>
              <a:rPr lang="en-US" dirty="0"/>
              <a:t>Using your class time wisely will decrease the amount of work you need to complete at home.</a:t>
            </a:r>
          </a:p>
        </p:txBody>
      </p:sp>
      <p:pic>
        <p:nvPicPr>
          <p:cNvPr id="40" name="Picture Placeholder 39" descr="Share">
            <a:extLst>
              <a:ext uri="{FF2B5EF4-FFF2-40B4-BE49-F238E27FC236}">
                <a16:creationId xmlns:a16="http://schemas.microsoft.com/office/drawing/2014/main" id="{6DAD0805-FCC0-46BE-8281-FAE74450C71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41595" t="-41595" r="-41595" b="-41595"/>
          <a:stretch/>
        </p:blipFill>
        <p:spPr>
          <a:xfrm>
            <a:off x="8410099" y="1932281"/>
            <a:ext cx="1041323" cy="10413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0CAEE2-2C63-436A-B2D5-4E3D730819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19533" y="1928699"/>
            <a:ext cx="2095046" cy="1134239"/>
          </a:xfrm>
        </p:spPr>
        <p:txBody>
          <a:bodyPr/>
          <a:lstStyle/>
          <a:p>
            <a:r>
              <a:rPr lang="en-US" dirty="0"/>
              <a:t>Please record your first and last name on all of your assignments.</a:t>
            </a:r>
          </a:p>
        </p:txBody>
      </p:sp>
      <p:pic>
        <p:nvPicPr>
          <p:cNvPr id="42" name="Picture Placeholder 41" descr="Checkmark">
            <a:extLst>
              <a:ext uri="{FF2B5EF4-FFF2-40B4-BE49-F238E27FC236}">
                <a16:creationId xmlns:a16="http://schemas.microsoft.com/office/drawing/2014/main" id="{3A3B6454-5613-4DC3-8C16-A358C166055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46413" t="-50148" r="-53884" b="-50148"/>
          <a:stretch/>
        </p:blipFill>
        <p:spPr>
          <a:xfrm>
            <a:off x="5105845" y="3979906"/>
            <a:ext cx="1041323" cy="104132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D70ED-10B5-4BE6-AD26-6087054C33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9670" y="3976324"/>
            <a:ext cx="2095046" cy="1134239"/>
          </a:xfrm>
        </p:spPr>
        <p:txBody>
          <a:bodyPr>
            <a:normAutofit/>
          </a:bodyPr>
          <a:lstStyle/>
          <a:p>
            <a:r>
              <a:rPr lang="en-US" dirty="0"/>
              <a:t>Completed assignments should be turned in to the tray on the table in the front of the room.</a:t>
            </a:r>
          </a:p>
        </p:txBody>
      </p:sp>
      <p:pic>
        <p:nvPicPr>
          <p:cNvPr id="44" name="Picture Placeholder 43" descr="Open Book">
            <a:extLst>
              <a:ext uri="{FF2B5EF4-FFF2-40B4-BE49-F238E27FC236}">
                <a16:creationId xmlns:a16="http://schemas.microsoft.com/office/drawing/2014/main" id="{A09A9329-706D-48C2-B319-28C120B9368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36147" t="-41161" r="-46175" b="-41161"/>
          <a:stretch/>
        </p:blipFill>
        <p:spPr>
          <a:xfrm>
            <a:off x="8410099" y="3979906"/>
            <a:ext cx="1041323" cy="104132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0DCE5B-BE86-496B-83B4-E1F188607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19533" y="3976324"/>
            <a:ext cx="2095046" cy="1134239"/>
          </a:xfrm>
        </p:spPr>
        <p:txBody>
          <a:bodyPr/>
          <a:lstStyle/>
          <a:p>
            <a:r>
              <a:rPr lang="en-US" dirty="0"/>
              <a:t>Assignments will be graded and returned to you each Friday.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CF36D8C-67BC-C442-916E-35C3E53D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4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8723-F88E-4F02-B1A9-D1224233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32" name="Picture Placeholder 31" descr="Open Book">
            <a:extLst>
              <a:ext uri="{FF2B5EF4-FFF2-40B4-BE49-F238E27FC236}">
                <a16:creationId xmlns:a16="http://schemas.microsoft.com/office/drawing/2014/main" id="{88238207-50D4-41D4-A729-30B439AC84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3279" y="1887516"/>
            <a:ext cx="442593" cy="44259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5742-D468-45B7-9156-641CD4D80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the Dataset </a:t>
            </a:r>
          </a:p>
        </p:txBody>
      </p:sp>
      <p:pic>
        <p:nvPicPr>
          <p:cNvPr id="34" name="Picture Placeholder 33" descr="Pencil">
            <a:extLst>
              <a:ext uri="{FF2B5EF4-FFF2-40B4-BE49-F238E27FC236}">
                <a16:creationId xmlns:a16="http://schemas.microsoft.com/office/drawing/2014/main" id="{3A3178EB-E188-4B9F-9865-1C058BC971A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06751" y="3650908"/>
            <a:ext cx="442593" cy="4425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3AC9-532C-45CE-A886-41FE54A32E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Questions</a:t>
            </a:r>
          </a:p>
        </p:txBody>
      </p:sp>
      <p:pic>
        <p:nvPicPr>
          <p:cNvPr id="36" name="Picture Placeholder 35" descr="Pen">
            <a:extLst>
              <a:ext uri="{FF2B5EF4-FFF2-40B4-BE49-F238E27FC236}">
                <a16:creationId xmlns:a16="http://schemas.microsoft.com/office/drawing/2014/main" id="{21A379A7-E90A-4466-BAB4-13E7280FC0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06751" y="5168482"/>
            <a:ext cx="442593" cy="4425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33E00-5119-4205-BD29-9D1A753BE3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38" name="Picture Placeholder 37" descr="Highlighter ">
            <a:extLst>
              <a:ext uri="{FF2B5EF4-FFF2-40B4-BE49-F238E27FC236}">
                <a16:creationId xmlns:a16="http://schemas.microsoft.com/office/drawing/2014/main" id="{1CBCB90A-70A5-49AD-821D-C108E3441E0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973279" y="4324550"/>
            <a:ext cx="442593" cy="4425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A6450-4901-4648-A1D8-F9E19429FA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Testing</a:t>
            </a:r>
          </a:p>
        </p:txBody>
      </p:sp>
      <p:pic>
        <p:nvPicPr>
          <p:cNvPr id="40" name="Picture Placeholder 39" descr="Books">
            <a:extLst>
              <a:ext uri="{FF2B5EF4-FFF2-40B4-BE49-F238E27FC236}">
                <a16:creationId xmlns:a16="http://schemas.microsoft.com/office/drawing/2014/main" id="{21506F1E-3CF6-4B0C-AE4F-832BC6EA131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06751" y="2731448"/>
            <a:ext cx="442593" cy="44259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6A07C8-F3A3-4A79-ADA4-D3DF410E68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8CA6F-C72D-F944-B10D-0504BB66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7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441-CEE7-4B03-83E6-D9CE5466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Lining up for recess, lunch, and other activities</a:t>
            </a:r>
          </a:p>
        </p:txBody>
      </p:sp>
      <p:graphicFrame>
        <p:nvGraphicFramePr>
          <p:cNvPr id="5" name="Content Placeholder 2" descr="3 numbered bullets in a row&#10;">
            <a:extLst>
              <a:ext uri="{FF2B5EF4-FFF2-40B4-BE49-F238E27FC236}">
                <a16:creationId xmlns:a16="http://schemas.microsoft.com/office/drawing/2014/main" id="{98A38006-F5DD-4447-B2BD-295B48BD10E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35653281"/>
              </p:ext>
            </p:extLst>
          </p:nvPr>
        </p:nvGraphicFramePr>
        <p:xfrm>
          <a:off x="5313045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18E4B-A0D3-6B4E-B245-90AFCE9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3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30EF-AD71-4BCA-912D-98E229FA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and when to contact me?</a:t>
            </a:r>
          </a:p>
        </p:txBody>
      </p:sp>
      <p:pic>
        <p:nvPicPr>
          <p:cNvPr id="12" name="Picture Placeholder 11" descr="Dance">
            <a:extLst>
              <a:ext uri="{FF2B5EF4-FFF2-40B4-BE49-F238E27FC236}">
                <a16:creationId xmlns:a16="http://schemas.microsoft.com/office/drawing/2014/main" id="{FC1B2E2C-6C17-4D56-85F9-61C465254B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4056" t="-54056" r="-54056" b="-54056"/>
          <a:stretch/>
        </p:blipFill>
        <p:spPr>
          <a:xfrm>
            <a:off x="5105845" y="1932281"/>
            <a:ext cx="1041323" cy="10413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ADBA-9106-4F0D-B92F-73E23D3A2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9670" y="1582467"/>
            <a:ext cx="2095046" cy="1826703"/>
          </a:xfrm>
        </p:spPr>
        <p:txBody>
          <a:bodyPr>
            <a:normAutofit/>
          </a:bodyPr>
          <a:lstStyle/>
          <a:p>
            <a:r>
              <a:rPr lang="en-US" dirty="0"/>
              <a:t>I want you to have a great and successful year!</a:t>
            </a:r>
          </a:p>
        </p:txBody>
      </p:sp>
      <p:pic>
        <p:nvPicPr>
          <p:cNvPr id="14" name="Picture Placeholder 13" descr="Teacher">
            <a:extLst>
              <a:ext uri="{FF2B5EF4-FFF2-40B4-BE49-F238E27FC236}">
                <a16:creationId xmlns:a16="http://schemas.microsoft.com/office/drawing/2014/main" id="{BFF29EC3-B08A-46B9-868D-D15E5E1EF3F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59789" t="-59789" r="-59789" b="-59789"/>
          <a:stretch/>
        </p:blipFill>
        <p:spPr>
          <a:xfrm>
            <a:off x="8410099" y="1932281"/>
            <a:ext cx="1041323" cy="10413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DEDC41-3977-462C-A56C-268F31CB5F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19533" y="1582467"/>
            <a:ext cx="2095046" cy="1826703"/>
          </a:xfrm>
        </p:spPr>
        <p:txBody>
          <a:bodyPr>
            <a:normAutofit/>
          </a:bodyPr>
          <a:lstStyle/>
          <a:p>
            <a:r>
              <a:rPr lang="en-US" dirty="0"/>
              <a:t>You may visit with me about questions or concerns any time we are not in the middle of direct instruction, or I am not helping other students.</a:t>
            </a:r>
          </a:p>
        </p:txBody>
      </p:sp>
      <p:pic>
        <p:nvPicPr>
          <p:cNvPr id="16" name="Picture Placeholder 15" descr="Envelope">
            <a:extLst>
              <a:ext uri="{FF2B5EF4-FFF2-40B4-BE49-F238E27FC236}">
                <a16:creationId xmlns:a16="http://schemas.microsoft.com/office/drawing/2014/main" id="{FD570080-EB17-406F-9FA9-54B4145DCEF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8268" y="4257675"/>
            <a:ext cx="490386" cy="49038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480B4D-7DFB-4ED2-BE16-ED0D78C3F2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9670" y="3630092"/>
            <a:ext cx="2095046" cy="1826703"/>
          </a:xfrm>
        </p:spPr>
        <p:txBody>
          <a:bodyPr>
            <a:normAutofit/>
          </a:bodyPr>
          <a:lstStyle/>
          <a:p>
            <a:r>
              <a:rPr lang="en-US" dirty="0"/>
              <a:t>You may email me if necessary, and I will respond when I am able.</a:t>
            </a:r>
          </a:p>
        </p:txBody>
      </p:sp>
      <p:pic>
        <p:nvPicPr>
          <p:cNvPr id="18" name="Picture Placeholder 17" descr="Books">
            <a:extLst>
              <a:ext uri="{FF2B5EF4-FFF2-40B4-BE49-F238E27FC236}">
                <a16:creationId xmlns:a16="http://schemas.microsoft.com/office/drawing/2014/main" id="{A5AF2A59-1CC2-4D6E-82C6-4995A03532D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65620" t="-65620" r="-65620" b="-65620"/>
          <a:stretch/>
        </p:blipFill>
        <p:spPr>
          <a:xfrm>
            <a:off x="8410099" y="3979906"/>
            <a:ext cx="1041323" cy="104132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E86EAF-D8FA-4229-BD4A-CCAAF9A19D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19533" y="3630092"/>
            <a:ext cx="2095046" cy="1826703"/>
          </a:xfrm>
        </p:spPr>
        <p:txBody>
          <a:bodyPr>
            <a:normAutofit/>
          </a:bodyPr>
          <a:lstStyle/>
          <a:p>
            <a:r>
              <a:rPr lang="en-US" dirty="0"/>
              <a:t>I am available for extra help before or after school. When possible, please let me know in advance so I can plan accordingly.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5A71D41-5822-AC42-8C29-6AFDEB81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0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95FDB2-AFE9-4654-B647-0B61FFE7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When is the appropriate time to have a positive attitude and be respectful?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B1292E-B737-4FE7-9300-AC938EA7F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ALWAYS! Do your best to be respectful and have a positive attitude each day. We are going to have a fantastic year!</a:t>
            </a:r>
          </a:p>
        </p:txBody>
      </p:sp>
      <p:pic>
        <p:nvPicPr>
          <p:cNvPr id="22" name="Picture Placeholder 21" descr="Young student holding a book and a pen">
            <a:extLst>
              <a:ext uri="{FF2B5EF4-FFF2-40B4-BE49-F238E27FC236}">
                <a16:creationId xmlns:a16="http://schemas.microsoft.com/office/drawing/2014/main" id="{E3E67B8C-FF6C-4AE0-9AA4-F6E7771D5C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8861" y="478881"/>
            <a:ext cx="5582675" cy="590852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F545D-EFC6-4292-A41D-186A85833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E59E7-4ACA-354D-B7B9-2DF31F54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2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480DAD-30FE-4C86-9C81-495661668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FBEE-978C-439B-99F2-33A1BA3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the Dataset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EF29-2DEE-4B26-B475-3FB8111C5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2308195"/>
            <a:ext cx="10839635" cy="4074850"/>
          </a:xfrm>
        </p:spPr>
        <p:txBody>
          <a:bodyPr>
            <a:normAutofit/>
          </a:bodyPr>
          <a:lstStyle/>
          <a:p>
            <a:pPr algn="l"/>
            <a:r>
              <a:rPr lang="en-US" sz="1600" b="0" i="0" u="none" strike="noStrike" baseline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The Child Care Inspection dataset contains a record of all investigations conducted and any related violations at active, city-regulated, center-based child care programs and summer camps over the years 2018-2021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     </a:t>
            </a:r>
            <a:r>
              <a:rPr lang="en-US" sz="1600" dirty="0">
                <a:solidFill>
                  <a:srgbClr val="92D050"/>
                </a:solidFill>
                <a:latin typeface="+mj-lt"/>
                <a:cs typeface="Calibri" panose="020F0502020204030204" pitchFamily="34" charset="0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: 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Department of Health and Mental Hygiene (</a:t>
            </a:r>
            <a:r>
              <a:rPr lang="en-IN" sz="1600" b="0" i="0" u="none" strike="noStrike" baseline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NYC Open DATA repository) </a:t>
            </a:r>
          </a:p>
          <a:p>
            <a:pPr marL="0" indent="0" algn="l">
              <a:buNone/>
            </a:pPr>
            <a:endParaRPr lang="en-IN" sz="1600" b="0" i="0" u="none" strike="noStrike" baseline="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IN" sz="16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Number of Observations : 37312							Number of Variables : 34</a:t>
            </a:r>
          </a:p>
          <a:p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B56D5-5CE4-40FD-91F3-16C198F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C9F19-D49A-4BD1-918B-7D0743447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" t="40323" r="77038" b="51457"/>
          <a:stretch/>
        </p:blipFill>
        <p:spPr>
          <a:xfrm>
            <a:off x="1154953" y="4521611"/>
            <a:ext cx="3061940" cy="84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B16C0-37E4-44CD-8994-8F2FE91CC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t="24506" r="34175" b="55624"/>
          <a:stretch/>
        </p:blipFill>
        <p:spPr>
          <a:xfrm>
            <a:off x="4461461" y="4521611"/>
            <a:ext cx="7537141" cy="13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2382-D3C6-4198-B08F-CB938781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19" y="1454035"/>
            <a:ext cx="4351023" cy="76768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SMART</a:t>
            </a:r>
            <a:r>
              <a:rPr lang="en-US" sz="3600" b="1" dirty="0"/>
              <a:t> </a:t>
            </a:r>
            <a:r>
              <a:rPr lang="en-US" sz="3600" dirty="0">
                <a:solidFill>
                  <a:schemeClr val="bg1"/>
                </a:solidFill>
              </a:rPr>
              <a:t>Questions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7D98A-824C-4E25-AEEE-82753AAF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1757780"/>
            <a:ext cx="4565514" cy="399495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</a:rPr>
              <a:t>To discover the distribution of Centers, Borough and Program Type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</a:rPr>
              <a:t>What is the percent of violations reported in each category in all the childcare centers?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</a:rPr>
              <a:t>Which borough has improved over the period (2018-2021)?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cap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F3A7-09FB-405F-9EFD-032FE385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1202C-3561-48FD-BBC3-1015E5D44623}"/>
              </a:ext>
            </a:extLst>
          </p:cNvPr>
          <p:cNvSpPr txBox="1"/>
          <p:nvPr/>
        </p:nvSpPr>
        <p:spPr>
          <a:xfrm>
            <a:off x="1887419" y="2611854"/>
            <a:ext cx="3409024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>
                <a:solidFill>
                  <a:schemeClr val="bg1"/>
                </a:solidFill>
              </a:rPr>
              <a:t>PECIFIC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92D050"/>
                </a:solidFill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EASURABLE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92D050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CHIEVABLE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92D050"/>
                </a:solidFill>
              </a:rPr>
              <a:t>R</a:t>
            </a:r>
            <a:r>
              <a:rPr lang="en-US" sz="2400" dirty="0">
                <a:solidFill>
                  <a:schemeClr val="bg1"/>
                </a:solidFill>
              </a:rPr>
              <a:t>ELEVANT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92D050"/>
                </a:solidFill>
              </a:rPr>
              <a:t>T</a:t>
            </a:r>
            <a:r>
              <a:rPr lang="en-US" sz="2400" dirty="0">
                <a:solidFill>
                  <a:schemeClr val="bg1"/>
                </a:solidFill>
              </a:rPr>
              <a:t>IME - ORIENTED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2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2370-9962-4F75-8F0E-89F603BA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10" y="2136108"/>
            <a:ext cx="4351023" cy="22838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92D050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xploratory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ata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6842D-F5F3-4107-9E30-459CB870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6323" y="6054570"/>
            <a:ext cx="4385568" cy="639193"/>
          </a:xfrm>
        </p:spPr>
        <p:txBody>
          <a:bodyPr>
            <a:normAutofit fontScale="55000" lnSpcReduction="20000"/>
          </a:bodyPr>
          <a:lstStyle/>
          <a:p>
            <a:r>
              <a:rPr lang="en-US" cap="none" dirty="0">
                <a:solidFill>
                  <a:schemeClr val="tx1"/>
                </a:solidFill>
              </a:rPr>
              <a:t>Image source:</a:t>
            </a:r>
          </a:p>
          <a:p>
            <a:r>
              <a:rPr lang="en-US" cap="none" dirty="0">
                <a:solidFill>
                  <a:schemeClr val="tx1"/>
                </a:solidFill>
              </a:rPr>
              <a:t>https://www.aiche.org/academy/webinars/applied-statistics-exploratory-data-analysis</a:t>
            </a:r>
            <a:endParaRPr lang="en-IN" cap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45314-6108-49D9-88F0-68E2B66A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0FCCF-3F09-4F5C-8AA5-07F7A8D3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259" y="1799888"/>
            <a:ext cx="4675631" cy="33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D7CE-2113-4468-AE0C-9F680684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A0C4-302D-4658-9E6D-2A1EBD95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30136"/>
            <a:ext cx="10314995" cy="3915052"/>
          </a:xfrm>
        </p:spPr>
        <p:txBody>
          <a:bodyPr/>
          <a:lstStyle/>
          <a:p>
            <a:r>
              <a:rPr lang="en-US" dirty="0"/>
              <a:t>Removed redundant duplicated entries </a:t>
            </a:r>
          </a:p>
          <a:p>
            <a:r>
              <a:rPr lang="en-US" dirty="0"/>
              <a:t>Dropped variables which doesn’t make much impact for the analysis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2298C-EE84-4CF4-BEC6-67699D2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A2681-0949-4FB6-A500-43F5789B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42913" r="27403" b="34627"/>
          <a:stretch/>
        </p:blipFill>
        <p:spPr>
          <a:xfrm>
            <a:off x="1571348" y="3717523"/>
            <a:ext cx="9465698" cy="216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4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0BF7-5BDC-4300-9F0D-93BFF230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EDA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DE77-FEE5-4977-A906-195D3625C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8761412" cy="3877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Selected only the unique rows based on Center Names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Graphs used:</a:t>
            </a:r>
          </a:p>
          <a:p>
            <a:pPr>
              <a:buFont typeface="+mj-lt"/>
              <a:buAutoNum type="arabicPeriod"/>
            </a:pPr>
            <a:r>
              <a:rPr lang="en-US" dirty="0"/>
              <a:t>Donut Chart</a:t>
            </a:r>
          </a:p>
          <a:p>
            <a:pPr>
              <a:buFont typeface="+mj-lt"/>
              <a:buAutoNum type="arabicPeriod"/>
            </a:pPr>
            <a:r>
              <a:rPr lang="en-US" dirty="0"/>
              <a:t>Bar plot</a:t>
            </a:r>
          </a:p>
          <a:p>
            <a:pPr>
              <a:buFont typeface="+mj-lt"/>
              <a:buAutoNum type="arabicPeriod"/>
            </a:pPr>
            <a:r>
              <a:rPr lang="en-US" dirty="0"/>
              <a:t>Histogram</a:t>
            </a:r>
          </a:p>
          <a:p>
            <a:pPr>
              <a:buFont typeface="+mj-lt"/>
              <a:buAutoNum type="arabicPeriod"/>
            </a:pPr>
            <a:r>
              <a:rPr lang="en-US" dirty="0"/>
              <a:t>Box plot</a:t>
            </a:r>
          </a:p>
          <a:p>
            <a:pPr>
              <a:buFont typeface="+mj-lt"/>
              <a:buAutoNum type="arabicPeriod"/>
            </a:pPr>
            <a:r>
              <a:rPr lang="en-US" dirty="0"/>
              <a:t>Line plot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6CC70-97C3-4E40-B273-DAEB4C7E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8B959-0DF3-4E3D-A829-C668A945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42913" r="52233" b="45630"/>
          <a:stretch/>
        </p:blipFill>
        <p:spPr>
          <a:xfrm>
            <a:off x="1589103" y="3045478"/>
            <a:ext cx="6152225" cy="10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B403-36BD-4EFF-8206-C48C60D3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15" y="973667"/>
            <a:ext cx="10049522" cy="1041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Discover the distribution of Centers, Borough and Program Type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ABCC9C-20CB-4548-9B63-E9459BB9E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3" t="17602" r="51560" b="34453"/>
          <a:stretch/>
        </p:blipFill>
        <p:spPr>
          <a:xfrm>
            <a:off x="6924581" y="3271423"/>
            <a:ext cx="4971496" cy="31426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6D159-E6C2-4AF7-AEB8-E1F3EC82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F1980-EB8B-4334-A488-42487B9C5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2" t="20454" r="53179" b="40323"/>
          <a:stretch/>
        </p:blipFill>
        <p:spPr>
          <a:xfrm>
            <a:off x="949910" y="3271423"/>
            <a:ext cx="4536490" cy="2689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0D4FCA-EB58-4A0E-AE32-63D335E97B8B}"/>
              </a:ext>
            </a:extLst>
          </p:cNvPr>
          <p:cNvSpPr txBox="1"/>
          <p:nvPr/>
        </p:nvSpPr>
        <p:spPr>
          <a:xfrm>
            <a:off x="461638" y="2932869"/>
            <a:ext cx="4817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Donut representation of centers and Borough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30D93-B39A-402C-B9FB-9F567724063E}"/>
              </a:ext>
            </a:extLst>
          </p:cNvPr>
          <p:cNvSpPr txBox="1"/>
          <p:nvPr/>
        </p:nvSpPr>
        <p:spPr>
          <a:xfrm>
            <a:off x="6391923" y="2932869"/>
            <a:ext cx="569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Donut representation of Centers and Program Type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7151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51B-678D-4E87-A930-2788B68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1198145"/>
            <a:ext cx="10119688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percent of violations reported in each category in all the childcare centers?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C0E22-9CF3-41AE-9F3F-AE770DF9C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94" t="17083" r="48192" b="36662"/>
          <a:stretch/>
        </p:blipFill>
        <p:spPr>
          <a:xfrm>
            <a:off x="826478" y="3228087"/>
            <a:ext cx="4790982" cy="2709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4545A-3CEB-4359-B985-CC62AAB8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1E9F-4092-4F5F-AAE1-E7080ADC50EE}"/>
              </a:ext>
            </a:extLst>
          </p:cNvPr>
          <p:cNvSpPr txBox="1"/>
          <p:nvPr/>
        </p:nvSpPr>
        <p:spPr>
          <a:xfrm>
            <a:off x="754602" y="2581756"/>
            <a:ext cx="512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plot of number of violations recorded in each category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6769F8-2625-497F-9F3E-6759AC48A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3" t="15506" r="52961" b="43717"/>
          <a:stretch/>
        </p:blipFill>
        <p:spPr>
          <a:xfrm>
            <a:off x="7286464" y="3337909"/>
            <a:ext cx="4156853" cy="2372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2F231-F5FD-41EA-B79D-8710A01C53C8}"/>
              </a:ext>
            </a:extLst>
          </p:cNvPr>
          <p:cNvSpPr txBox="1"/>
          <p:nvPr/>
        </p:nvSpPr>
        <p:spPr>
          <a:xfrm>
            <a:off x="7286464" y="2595183"/>
            <a:ext cx="426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Donut Representation (in percent)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D7FD1-21C7-4C07-A66F-AC22FD904147}"/>
              </a:ext>
            </a:extLst>
          </p:cNvPr>
          <p:cNvSpPr txBox="1"/>
          <p:nvPr/>
        </p:nvSpPr>
        <p:spPr>
          <a:xfrm>
            <a:off x="479394" y="6152225"/>
            <a:ext cx="11594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NA in Violation Category means no violation was detected during that inspection. Only around 43.41% of the inspections where violation-free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12643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741836_Beginning of the year procedures_AAS_v5" id="{51CF042C-A21F-4772-ACB5-34142877F475}" vid="{78ABB5F0-5DDF-4844-A82C-FEADF47C5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Beginning of the year procedures</Template>
  <TotalTime>460</TotalTime>
  <Words>839</Words>
  <Application>Microsoft Office PowerPoint</Application>
  <PresentationFormat>Widescreen</PresentationFormat>
  <Paragraphs>130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Bahnschrift SemiBold</vt:lpstr>
      <vt:lpstr>Calibri</vt:lpstr>
      <vt:lpstr>Century Gothic</vt:lpstr>
      <vt:lpstr>Wingdings</vt:lpstr>
      <vt:lpstr>Wingdings 3</vt:lpstr>
      <vt:lpstr>Ion Boardroom</vt:lpstr>
      <vt:lpstr>DATS 6101 – PROJECT ON CHILD CARE INSPECTION</vt:lpstr>
      <vt:lpstr>AGENDA</vt:lpstr>
      <vt:lpstr>About the Dataset</vt:lpstr>
      <vt:lpstr>SMART Questions</vt:lpstr>
      <vt:lpstr>Exploratory Data Analysis</vt:lpstr>
      <vt:lpstr>EDA</vt:lpstr>
      <vt:lpstr>EDA</vt:lpstr>
      <vt:lpstr>Discover the distribution of Centers, Borough and Program Type</vt:lpstr>
      <vt:lpstr>What is the percent of violations reported in each category in all the childcare centers?</vt:lpstr>
      <vt:lpstr>How many educational workers are distributed across various program types?</vt:lpstr>
      <vt:lpstr>How many educational workers are distributed across each borough?</vt:lpstr>
      <vt:lpstr>Maximum capacity of children in each borough</vt:lpstr>
      <vt:lpstr>Correlation Test : Which borough has improved over the period (2018-2021)? </vt:lpstr>
      <vt:lpstr>Cor.test()</vt:lpstr>
      <vt:lpstr>Cor.test()</vt:lpstr>
      <vt:lpstr>Before class begins</vt:lpstr>
      <vt:lpstr>Pencil sharpening </vt:lpstr>
      <vt:lpstr>Nurse visits, restroom, and drink breaks</vt:lpstr>
      <vt:lpstr>Assignments</vt:lpstr>
      <vt:lpstr>Lining up for recess, lunch, and other activities</vt:lpstr>
      <vt:lpstr>How and when to contact me?</vt:lpstr>
      <vt:lpstr>When is the appropriate time to have a positive attitude and be respectful?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DATS 6101 – Project on Child Care Inspection</dc:title>
  <dc:creator>rehapriadarsinimalavika@gmail.com</dc:creator>
  <cp:lastModifiedBy>rehapriadarsinimalavika@gmail.com</cp:lastModifiedBy>
  <cp:revision>58</cp:revision>
  <dcterms:created xsi:type="dcterms:W3CDTF">2021-03-21T11:49:41Z</dcterms:created>
  <dcterms:modified xsi:type="dcterms:W3CDTF">2021-03-21T19:30:16Z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